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8"/>
  </p:notesMasterIdLst>
  <p:sldIdLst>
    <p:sldId id="256" r:id="rId2"/>
    <p:sldId id="258" r:id="rId3"/>
    <p:sldId id="260" r:id="rId4"/>
    <p:sldId id="263" r:id="rId5"/>
    <p:sldId id="272" r:id="rId6"/>
    <p:sldId id="262" r:id="rId7"/>
    <p:sldId id="261" r:id="rId8"/>
    <p:sldId id="293" r:id="rId9"/>
    <p:sldId id="295" r:id="rId10"/>
    <p:sldId id="280" r:id="rId11"/>
    <p:sldId id="289" r:id="rId12"/>
    <p:sldId id="291" r:id="rId13"/>
    <p:sldId id="278" r:id="rId14"/>
    <p:sldId id="274" r:id="rId15"/>
    <p:sldId id="281" r:id="rId16"/>
    <p:sldId id="282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315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900C76-79FD-4E14-A844-AF589B6D88D2}" type="datetimeFigureOut">
              <a:rPr lang="fr-FR" smtClean="0"/>
              <a:pPr/>
              <a:t>14/01/2021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73053B-13AC-4019-81BD-325013E7B8B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4141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Dérogations possibles…79, 49</a:t>
            </a:r>
          </a:p>
          <a:p>
            <a:r>
              <a:rPr lang="fr-FR" dirty="0" smtClean="0"/>
              <a:t>Capacité d’accueil ++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3053B-13AC-4019-81BD-325013E7B8BE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668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Taux de réussite de 96.5% au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DNb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82% de mentions</a:t>
            </a:r>
          </a:p>
          <a:p>
            <a:pPr rtl="0"/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Selon le site L'étudiant, meilleur collège public de Vendée sur les 4 dernières années sur le taux de réussite et sur le taux de mentions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3053B-13AC-4019-81BD-325013E7B8BE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2918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Image</a:t>
            </a:r>
            <a:r>
              <a:rPr lang="fr-FR" baseline="0" dirty="0" smtClean="0"/>
              <a:t> nouvelle interface ENT</a:t>
            </a:r>
            <a:endParaRPr lang="fr-FR" dirty="0" smtClean="0"/>
          </a:p>
          <a:p>
            <a:r>
              <a:rPr lang="fr-FR" dirty="0" smtClean="0"/>
              <a:t>Enjeu pour l’avenir et l’éducation</a:t>
            </a:r>
          </a:p>
          <a:p>
            <a:r>
              <a:rPr lang="fr-FR" dirty="0" smtClean="0"/>
              <a:t>Suivi des enfants</a:t>
            </a:r>
          </a:p>
          <a:p>
            <a:r>
              <a:rPr lang="fr-FR" dirty="0" smtClean="0"/>
              <a:t>Différents services</a:t>
            </a:r>
            <a:r>
              <a:rPr lang="fr-FR" baseline="0" dirty="0" smtClean="0"/>
              <a:t> : notes, punitions, cahier de texte, messagerie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3053B-13AC-4019-81BD-325013E7B8BE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8188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Qualité des installations</a:t>
            </a:r>
          </a:p>
          <a:p>
            <a:r>
              <a:rPr lang="fr-FR" dirty="0" smtClean="0"/>
              <a:t>Focus sur SSS Tri et dynamisme de l’AS, activités sur la pause méridienne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3053B-13AC-4019-81BD-325013E7B8BE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2733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Faire vivre la règle</a:t>
            </a:r>
          </a:p>
          <a:p>
            <a:r>
              <a:rPr lang="fr-FR" dirty="0" smtClean="0"/>
              <a:t>Travailler sur le vivre-ensemble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3053B-13AC-4019-81BD-325013E7B8BE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0958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3A7-F940-4626-9795-629B503F98B5}" type="datetimeFigureOut">
              <a:rPr lang="fr-FR" smtClean="0"/>
              <a:pPr/>
              <a:t>14/01/2021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A4470-E8CA-46C6-B1B3-67A53B718C5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8680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3A7-F940-4626-9795-629B503F98B5}" type="datetimeFigureOut">
              <a:rPr lang="fr-FR" smtClean="0"/>
              <a:pPr/>
              <a:t>14/01/2021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A4470-E8CA-46C6-B1B3-67A53B718C5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8733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3A7-F940-4626-9795-629B503F98B5}" type="datetimeFigureOut">
              <a:rPr lang="fr-FR" smtClean="0"/>
              <a:pPr/>
              <a:t>14/01/2021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A4470-E8CA-46C6-B1B3-67A53B718C5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4802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3A7-F940-4626-9795-629B503F98B5}" type="datetimeFigureOut">
              <a:rPr lang="fr-FR" smtClean="0"/>
              <a:pPr/>
              <a:t>14/01/2021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A4470-E8CA-46C6-B1B3-67A53B718C5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8204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3A7-F940-4626-9795-629B503F98B5}" type="datetimeFigureOut">
              <a:rPr lang="fr-FR" smtClean="0"/>
              <a:pPr/>
              <a:t>14/01/2021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A4470-E8CA-46C6-B1B3-67A53B718C5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6536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3A7-F940-4626-9795-629B503F98B5}" type="datetimeFigureOut">
              <a:rPr lang="fr-FR" smtClean="0"/>
              <a:pPr/>
              <a:t>14/01/2021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A4470-E8CA-46C6-B1B3-67A53B718C5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2577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3A7-F940-4626-9795-629B503F98B5}" type="datetimeFigureOut">
              <a:rPr lang="fr-FR" smtClean="0"/>
              <a:pPr/>
              <a:t>14/01/2021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A4470-E8CA-46C6-B1B3-67A53B718C5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1876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3A7-F940-4626-9795-629B503F98B5}" type="datetimeFigureOut">
              <a:rPr lang="fr-FR" smtClean="0"/>
              <a:pPr/>
              <a:t>14/01/2021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A4470-E8CA-46C6-B1B3-67A53B718C5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6470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3A7-F940-4626-9795-629B503F98B5}" type="datetimeFigureOut">
              <a:rPr lang="fr-FR" smtClean="0"/>
              <a:pPr/>
              <a:t>14/01/2021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A4470-E8CA-46C6-B1B3-67A53B718C5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339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3A7-F940-4626-9795-629B503F98B5}" type="datetimeFigureOut">
              <a:rPr lang="fr-FR" smtClean="0"/>
              <a:pPr/>
              <a:t>14/01/2021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A4470-E8CA-46C6-B1B3-67A53B718C5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5308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3A7-F940-4626-9795-629B503F98B5}" type="datetimeFigureOut">
              <a:rPr lang="fr-FR" smtClean="0"/>
              <a:pPr/>
              <a:t>14/01/2021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A4470-E8CA-46C6-B1B3-67A53B718C5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0955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D23A7-F940-4626-9795-629B503F98B5}" type="datetimeFigureOut">
              <a:rPr lang="fr-FR" smtClean="0"/>
              <a:pPr/>
              <a:t>14/01/2021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A4470-E8CA-46C6-B1B3-67A53B718C5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9764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rgbClr val="5E9EFF"/>
            </a:gs>
            <a:gs pos="5000">
              <a:srgbClr val="C4D6EB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47664" y="3068960"/>
            <a:ext cx="6048672" cy="1470025"/>
          </a:xfrm>
        </p:spPr>
        <p:txBody>
          <a:bodyPr rIns="0">
            <a:normAutofit fontScale="90000"/>
          </a:bodyPr>
          <a:lstStyle/>
          <a:p>
            <a:r>
              <a:rPr lang="fr-FR" sz="3600" b="1" dirty="0" smtClean="0"/>
              <a:t>Réunion de présentation du collège</a:t>
            </a:r>
            <a:br>
              <a:rPr lang="fr-FR" sz="3600" b="1" dirty="0" smtClean="0"/>
            </a:br>
            <a:r>
              <a:rPr lang="fr-FR" sz="3600" b="1" dirty="0"/>
              <a:t>-</a:t>
            </a:r>
            <a:r>
              <a:rPr lang="fr-FR" sz="3600" b="1" dirty="0" smtClean="0"/>
              <a:t/>
            </a:r>
            <a:br>
              <a:rPr lang="fr-FR" sz="3600" b="1" dirty="0" smtClean="0"/>
            </a:br>
            <a:r>
              <a:rPr lang="fr-FR" sz="3600" b="1" dirty="0" smtClean="0"/>
              <a:t>École </a:t>
            </a:r>
            <a:r>
              <a:rPr lang="fr-FR" sz="3600" b="1" dirty="0" smtClean="0"/>
              <a:t>Paul LESAGE</a:t>
            </a:r>
            <a:r>
              <a:rPr lang="fr-FR" sz="3600" b="1" dirty="0" smtClean="0"/>
              <a:t/>
            </a:r>
            <a:br>
              <a:rPr lang="fr-FR" sz="3600" b="1" dirty="0" smtClean="0"/>
            </a:br>
            <a:r>
              <a:rPr lang="fr-FR" sz="3600" b="1" dirty="0" smtClean="0"/>
              <a:t>-</a:t>
            </a:r>
            <a:br>
              <a:rPr lang="fr-FR" sz="3600" b="1" dirty="0" smtClean="0"/>
            </a:br>
            <a:r>
              <a:rPr lang="fr-FR" sz="3600" b="1" dirty="0" smtClean="0"/>
              <a:t>14 </a:t>
            </a:r>
            <a:r>
              <a:rPr lang="fr-FR" sz="3600" b="1" dirty="0" smtClean="0"/>
              <a:t>janvier 2021</a:t>
            </a:r>
            <a:endParaRPr lang="fr-FR" sz="36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07"/>
            <a:ext cx="1133633" cy="116221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171" y="39471"/>
            <a:ext cx="2002397" cy="200239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677138"/>
            <a:ext cx="3015640" cy="200997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682826"/>
            <a:ext cx="2736304" cy="205222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05" y="4682826"/>
            <a:ext cx="3078343" cy="2052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u="sng" dirty="0" smtClean="0"/>
              <a:t>Un collège situé dans un </a:t>
            </a:r>
            <a:br>
              <a:rPr lang="fr-FR" sz="3200" u="sng" dirty="0" smtClean="0"/>
            </a:br>
            <a:r>
              <a:rPr lang="fr-FR" sz="3200" u="sng" dirty="0" smtClean="0"/>
              <a:t>environnement privilégié</a:t>
            </a:r>
            <a:endParaRPr lang="fr-FR" sz="3200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844824"/>
            <a:ext cx="7886700" cy="435133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dirty="0" smtClean="0"/>
              <a:t>Des installations sportives proches et de qualité : piscine de Guérande,  des salles spécialisées (TT, gymnases, stade, salles omni.), le CNBPP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 smtClean="0"/>
              <a:t>Des propositions culturelles (Athanor, Quai des Arts, Théâtre national)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Des réseaux de transports sur l’ensemble du secteur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Des projets en lien avec l’environnement géographique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La voile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Le savoir-nager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la découverte </a:t>
            </a:r>
            <a:r>
              <a:rPr lang="fr-FR" smtClean="0"/>
              <a:t>du marais </a:t>
            </a:r>
            <a:r>
              <a:rPr lang="fr-FR" dirty="0" smtClean="0"/>
              <a:t>(projet 6</a:t>
            </a:r>
            <a:r>
              <a:rPr lang="fr-FR" baseline="30000" dirty="0" smtClean="0"/>
              <a:t>ème</a:t>
            </a:r>
            <a:r>
              <a:rPr lang="fr-FR" dirty="0" smtClean="0"/>
              <a:t>)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L’éducation au développement durable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u="sng" dirty="0" smtClean="0"/>
              <a:t>Une offre éducative riche et proche des besoins de nos élèves</a:t>
            </a:r>
            <a:endParaRPr lang="fr-FR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</a:t>
            </a:r>
            <a:r>
              <a:rPr lang="fr-FR" dirty="0" smtClean="0"/>
              <a:t>’offre d’options :</a:t>
            </a:r>
          </a:p>
          <a:p>
            <a:pPr lvl="1"/>
            <a:r>
              <a:rPr lang="fr-FR" dirty="0" smtClean="0"/>
              <a:t>A partir de la 6</a:t>
            </a:r>
            <a:r>
              <a:rPr lang="fr-FR" baseline="30000" dirty="0" smtClean="0"/>
              <a:t>ème</a:t>
            </a:r>
            <a:r>
              <a:rPr lang="fr-FR" dirty="0" smtClean="0"/>
              <a:t> </a:t>
            </a:r>
            <a:r>
              <a:rPr lang="fr-FR" dirty="0"/>
              <a:t>: </a:t>
            </a:r>
            <a:r>
              <a:rPr lang="fr-FR" dirty="0" smtClean="0"/>
              <a:t>la </a:t>
            </a:r>
            <a:r>
              <a:rPr lang="fr-FR" dirty="0"/>
              <a:t>SSS voile (sur test de recrutement)</a:t>
            </a:r>
          </a:p>
          <a:p>
            <a:pPr lvl="1"/>
            <a:r>
              <a:rPr lang="fr-FR" dirty="0" smtClean="0"/>
              <a:t>A partir de la 5</a:t>
            </a:r>
            <a:r>
              <a:rPr lang="fr-FR" baseline="30000" dirty="0" smtClean="0"/>
              <a:t>ème</a:t>
            </a:r>
            <a:r>
              <a:rPr lang="fr-FR" dirty="0" smtClean="0"/>
              <a:t> </a:t>
            </a:r>
            <a:r>
              <a:rPr lang="fr-FR" dirty="0"/>
              <a:t>: </a:t>
            </a:r>
            <a:r>
              <a:rPr lang="fr-FR" dirty="0" smtClean="0"/>
              <a:t>le latin et le théâtre</a:t>
            </a:r>
            <a:endParaRPr lang="fr-FR" dirty="0"/>
          </a:p>
          <a:p>
            <a:pPr lvl="1"/>
            <a:r>
              <a:rPr lang="fr-FR" dirty="0" smtClean="0"/>
              <a:t>A partir de la 4</a:t>
            </a:r>
            <a:r>
              <a:rPr lang="fr-FR" baseline="30000" dirty="0" smtClean="0"/>
              <a:t>ème</a:t>
            </a:r>
            <a:r>
              <a:rPr lang="fr-FR" dirty="0" smtClean="0"/>
              <a:t> : les langues vivantes LCE / renforcement en anglais et en espagnol</a:t>
            </a:r>
          </a:p>
          <a:p>
            <a:pPr lvl="1"/>
            <a:r>
              <a:rPr lang="fr-FR" dirty="0" smtClean="0"/>
              <a:t>A partir de la 3</a:t>
            </a:r>
            <a:r>
              <a:rPr lang="fr-FR" baseline="30000" dirty="0" smtClean="0"/>
              <a:t>ème</a:t>
            </a:r>
            <a:r>
              <a:rPr lang="fr-FR" dirty="0" smtClean="0"/>
              <a:t> : un dispositif persévérance </a:t>
            </a:r>
          </a:p>
          <a:p>
            <a:endParaRPr lang="fr-FR" dirty="0"/>
          </a:p>
          <a:p>
            <a:r>
              <a:rPr lang="fr-FR" dirty="0" smtClean="0"/>
              <a:t>Les projets pédagogiques</a:t>
            </a:r>
          </a:p>
          <a:p>
            <a:pPr lvl="1"/>
            <a:r>
              <a:rPr lang="fr-FR" dirty="0" smtClean="0"/>
              <a:t>Devoirs faits (un dispositif d’aide aux devoirs sur le temps scolaire)</a:t>
            </a:r>
          </a:p>
          <a:p>
            <a:pPr lvl="1"/>
            <a:r>
              <a:rPr lang="fr-FR" dirty="0" smtClean="0"/>
              <a:t>Les parcours éducatifs</a:t>
            </a:r>
          </a:p>
          <a:p>
            <a:pPr lvl="1"/>
            <a:r>
              <a:rPr lang="fr-FR" dirty="0" smtClean="0"/>
              <a:t>Séjours </a:t>
            </a:r>
            <a:r>
              <a:rPr lang="fr-FR" dirty="0"/>
              <a:t>pédagogiques sur chaque niveau </a:t>
            </a:r>
            <a:endParaRPr lang="fr-FR" dirty="0" smtClean="0"/>
          </a:p>
          <a:p>
            <a:pPr lvl="1"/>
            <a:r>
              <a:rPr lang="fr-FR" dirty="0" smtClean="0"/>
              <a:t>École ouverte</a:t>
            </a:r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086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4520"/>
            <a:ext cx="2619375" cy="17430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340768"/>
            <a:ext cx="2619375" cy="174307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5085184"/>
            <a:ext cx="3400425" cy="134302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745" y="2890440"/>
            <a:ext cx="1943100" cy="23622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779912" y="186790"/>
            <a:ext cx="2789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Irlande 3</a:t>
            </a:r>
            <a:r>
              <a:rPr lang="fr-FR" baseline="30000" dirty="0" smtClean="0"/>
              <a:t>ème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156176" y="90872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Allemagne 4</a:t>
            </a:r>
            <a:r>
              <a:rPr lang="fr-FR" baseline="30000" dirty="0" smtClean="0"/>
              <a:t>ème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374951" y="3499157"/>
            <a:ext cx="2205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Guerlédan 5</a:t>
            </a:r>
            <a:r>
              <a:rPr lang="fr-FR" baseline="30000" dirty="0" smtClean="0"/>
              <a:t>ème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580112" y="465313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Anjou 6</a:t>
            </a:r>
            <a:r>
              <a:rPr lang="fr-FR" baseline="30000" dirty="0" smtClean="0"/>
              <a:t>ème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311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u="sng" dirty="0" smtClean="0"/>
              <a:t>Un cadre clair et structurant</a:t>
            </a:r>
            <a:endParaRPr lang="fr-FR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fr-FR" sz="2400" dirty="0" smtClean="0"/>
              <a:t>Le carnet de liaison</a:t>
            </a:r>
          </a:p>
          <a:p>
            <a:pPr lvl="1"/>
            <a:endParaRPr lang="fr-FR" sz="2400" dirty="0" smtClean="0"/>
          </a:p>
          <a:p>
            <a:pPr lvl="1"/>
            <a:r>
              <a:rPr lang="fr-FR" sz="2400" dirty="0" smtClean="0"/>
              <a:t>Le cadre du règlement intérieur</a:t>
            </a:r>
          </a:p>
          <a:p>
            <a:pPr lvl="1"/>
            <a:endParaRPr lang="fr-FR" sz="2400" dirty="0" smtClean="0"/>
          </a:p>
          <a:p>
            <a:pPr lvl="1"/>
            <a:r>
              <a:rPr lang="fr-FR" sz="2400" dirty="0" smtClean="0"/>
              <a:t>Les régimes de sortie</a:t>
            </a:r>
          </a:p>
          <a:p>
            <a:pPr lvl="1"/>
            <a:endParaRPr lang="fr-FR" sz="2400" dirty="0"/>
          </a:p>
          <a:p>
            <a:pPr lvl="1"/>
            <a:r>
              <a:rPr lang="fr-FR" sz="2400" dirty="0"/>
              <a:t>La vie de classe et le rôle du professeur principal</a:t>
            </a:r>
          </a:p>
          <a:p>
            <a:pPr lvl="1"/>
            <a:endParaRPr lang="fr-FR" sz="2400" dirty="0" smtClean="0"/>
          </a:p>
          <a:p>
            <a:pPr marL="342900" lvl="1" indent="0" algn="ctr">
              <a:buNone/>
            </a:pPr>
            <a:r>
              <a:rPr lang="fr-FR" sz="2400" b="1" dirty="0" smtClean="0"/>
              <a:t>Un climat scolaire serein et propice à la réussite et à l’épanouissement</a:t>
            </a:r>
          </a:p>
          <a:p>
            <a:pPr lvl="1"/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u="sng" dirty="0" smtClean="0"/>
              <a:t>La proximité sur le suivi des élèves</a:t>
            </a:r>
            <a:endParaRPr lang="fr-FR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fr-FR" dirty="0" smtClean="0"/>
              <a:t>La classe de 6</a:t>
            </a:r>
            <a:r>
              <a:rPr lang="fr-FR" baseline="30000" dirty="0" smtClean="0"/>
              <a:t>ème</a:t>
            </a:r>
            <a:r>
              <a:rPr lang="fr-FR" dirty="0" smtClean="0"/>
              <a:t> est intégrée à un cycle inter-degrés : </a:t>
            </a:r>
          </a:p>
          <a:p>
            <a:pPr>
              <a:buNone/>
            </a:pPr>
            <a:r>
              <a:rPr lang="fr-FR" dirty="0" smtClean="0"/>
              <a:t>		Cycle 3 dit de consolidation (CM1-CM2-6</a:t>
            </a:r>
            <a:r>
              <a:rPr lang="fr-FR" baseline="30000" dirty="0" smtClean="0"/>
              <a:t>ème</a:t>
            </a:r>
            <a:r>
              <a:rPr lang="fr-FR" dirty="0" smtClean="0"/>
              <a:t>)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Une liaison active avec les écoles :</a:t>
            </a:r>
          </a:p>
          <a:p>
            <a:pPr>
              <a:buNone/>
            </a:pPr>
            <a:r>
              <a:rPr lang="fr-FR" dirty="0" smtClean="0"/>
              <a:t>		- Des commissions de liaison et conseils de cycle 3 : échanges sur les élèves – constitution des classes</a:t>
            </a:r>
          </a:p>
          <a:p>
            <a:pPr>
              <a:buNone/>
            </a:pPr>
            <a:r>
              <a:rPr lang="fr-FR" dirty="0" smtClean="0"/>
              <a:t>		- Un conseil école-collège : échanges sur les pratiques et les projets pédagogiques</a:t>
            </a:r>
          </a:p>
          <a:p>
            <a:pPr>
              <a:buNone/>
            </a:pPr>
            <a:r>
              <a:rPr lang="fr-FR" dirty="0" smtClean="0"/>
              <a:t>		- Des formations communes 1</a:t>
            </a:r>
            <a:r>
              <a:rPr lang="fr-FR" baseline="30000" dirty="0" smtClean="0"/>
              <a:t>er</a:t>
            </a:r>
            <a:r>
              <a:rPr lang="fr-FR" dirty="0" smtClean="0"/>
              <a:t>/2</a:t>
            </a:r>
            <a:r>
              <a:rPr lang="fr-FR" baseline="30000" dirty="0" smtClean="0"/>
              <a:t>nd</a:t>
            </a:r>
            <a:r>
              <a:rPr lang="fr-FR" dirty="0" smtClean="0"/>
              <a:t> degré </a:t>
            </a:r>
          </a:p>
          <a:p>
            <a:pPr>
              <a:buNone/>
            </a:pPr>
            <a:r>
              <a:rPr lang="fr-FR" dirty="0" smtClean="0"/>
              <a:t>		- Des journées de découverte du collège, écoles publiques et privées</a:t>
            </a:r>
          </a:p>
          <a:p>
            <a:pPr>
              <a:buNone/>
            </a:pPr>
            <a:r>
              <a:rPr lang="fr-FR" dirty="0" smtClean="0"/>
              <a:t>		- Des projets communs : Bal en </a:t>
            </a:r>
            <a:r>
              <a:rPr lang="fr-FR" dirty="0" err="1" smtClean="0"/>
              <a:t>liance</a:t>
            </a:r>
            <a:r>
              <a:rPr lang="fr-FR" dirty="0" smtClean="0"/>
              <a:t>, le cross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u="sng" dirty="0" smtClean="0"/>
              <a:t>S’inscrire au collège</a:t>
            </a:r>
            <a:endParaRPr lang="fr-FR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988840"/>
            <a:ext cx="7886700" cy="4555703"/>
          </a:xfrm>
        </p:spPr>
        <p:txBody>
          <a:bodyPr>
            <a:normAutofit/>
          </a:bodyPr>
          <a:lstStyle/>
          <a:p>
            <a:r>
              <a:rPr lang="fr-FR" sz="2800" dirty="0" smtClean="0"/>
              <a:t> </a:t>
            </a:r>
            <a:r>
              <a:rPr lang="fr-FR" sz="2800" b="1" i="1" u="sng" dirty="0" smtClean="0"/>
              <a:t>En avril</a:t>
            </a:r>
          </a:p>
          <a:p>
            <a:pPr lvl="1"/>
            <a:r>
              <a:rPr lang="fr-FR" dirty="0" smtClean="0"/>
              <a:t>Echange d’une fiche de liaison entre les familles et les directions d’écoles</a:t>
            </a:r>
          </a:p>
          <a:p>
            <a:pPr lvl="1"/>
            <a:endParaRPr lang="fr-FR" sz="2800" b="1" i="1" u="sng" dirty="0" smtClean="0"/>
          </a:p>
          <a:p>
            <a:r>
              <a:rPr lang="fr-FR" sz="2800" b="1" i="1" u="sng" dirty="0" smtClean="0"/>
              <a:t>En juin</a:t>
            </a:r>
            <a:endParaRPr lang="fr-FR" b="1" i="1" u="sng" dirty="0" smtClean="0"/>
          </a:p>
          <a:p>
            <a:pPr lvl="1"/>
            <a:r>
              <a:rPr lang="fr-FR" dirty="0" smtClean="0"/>
              <a:t>Information des familles de l’affectation (mi-juin)</a:t>
            </a:r>
          </a:p>
          <a:p>
            <a:pPr lvl="1"/>
            <a:r>
              <a:rPr lang="fr-FR" dirty="0" smtClean="0"/>
              <a:t>Inscription au collège sur une soirée de retour des dossiers (fin juin / début juillet) (demandes particulières, constitution des classes...)</a:t>
            </a:r>
          </a:p>
          <a:p>
            <a:pPr lvl="1"/>
            <a:r>
              <a:rPr lang="fr-FR" dirty="0" smtClean="0"/>
              <a:t>Commission de liaison et constitution des classes de 6</a:t>
            </a:r>
            <a:r>
              <a:rPr lang="fr-FR" baseline="30000" dirty="0" smtClean="0"/>
              <a:t>ème</a:t>
            </a:r>
            <a:r>
              <a:rPr lang="fr-FR" dirty="0" smtClean="0"/>
              <a:t> </a:t>
            </a:r>
          </a:p>
          <a:p>
            <a:pPr>
              <a:buNone/>
            </a:pPr>
            <a:endParaRPr lang="fr-FR" sz="2800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4389120"/>
          </a:xfrm>
        </p:spPr>
        <p:txBody>
          <a:bodyPr/>
          <a:lstStyle/>
          <a:p>
            <a:pPr algn="ctr">
              <a:buNone/>
            </a:pPr>
            <a:r>
              <a:rPr lang="fr-FR" dirty="0" smtClean="0"/>
              <a:t>Notre prochain rendez-vous</a:t>
            </a:r>
          </a:p>
          <a:p>
            <a:pPr algn="ctr">
              <a:buNone/>
            </a:pPr>
            <a:r>
              <a:rPr lang="fr-FR" b="1" u="sng" dirty="0" smtClean="0"/>
              <a:t>« Portes Ouvertes  »</a:t>
            </a:r>
          </a:p>
          <a:p>
            <a:pPr lvl="1" algn="ctr">
              <a:buNone/>
            </a:pPr>
            <a:r>
              <a:rPr lang="fr-FR" b="1" u="sng" dirty="0" smtClean="0"/>
              <a:t>Vendredi 5 février 2021 d</a:t>
            </a:r>
            <a:r>
              <a:rPr lang="pt-BR" b="1" u="sng" dirty="0" smtClean="0"/>
              <a:t>e 17h à 19h</a:t>
            </a:r>
            <a:endParaRPr lang="pt-BR" sz="1800" b="1" u="sng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>
              <a:buNone/>
            </a:pP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824" y="2060848"/>
            <a:ext cx="3211056" cy="4524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r-FR" sz="4400" b="1" u="sng" dirty="0" smtClean="0"/>
              <a:t>Présentation</a:t>
            </a:r>
            <a:endParaRPr lang="fr-FR" sz="4400" b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3600" b="1" dirty="0"/>
              <a:t>1- </a:t>
            </a:r>
            <a:r>
              <a:rPr lang="fr-FR" sz="3600" b="1" dirty="0" smtClean="0"/>
              <a:t>Le collège</a:t>
            </a:r>
          </a:p>
          <a:p>
            <a:pPr>
              <a:buNone/>
            </a:pPr>
            <a:endParaRPr lang="fr-FR" sz="3600" b="1" dirty="0" smtClean="0"/>
          </a:p>
          <a:p>
            <a:pPr>
              <a:buNone/>
            </a:pPr>
            <a:endParaRPr lang="fr-FR" sz="3600" b="1" dirty="0"/>
          </a:p>
          <a:p>
            <a:pPr>
              <a:buNone/>
            </a:pPr>
            <a:r>
              <a:rPr lang="fr-FR" sz="3600" b="1" dirty="0" smtClean="0"/>
              <a:t>			2- </a:t>
            </a:r>
            <a:r>
              <a:rPr lang="fr-FR" sz="3600" b="1" dirty="0"/>
              <a:t>La classe de 6</a:t>
            </a:r>
            <a:r>
              <a:rPr lang="fr-FR" sz="3600" b="1" baseline="30000" dirty="0"/>
              <a:t>ème</a:t>
            </a:r>
            <a:r>
              <a:rPr lang="fr-FR" sz="3600" b="1" dirty="0"/>
              <a:t> </a:t>
            </a:r>
            <a:endParaRPr lang="fr-FR" sz="3600" b="1" dirty="0" smtClean="0"/>
          </a:p>
          <a:p>
            <a:pPr>
              <a:buNone/>
            </a:pPr>
            <a:endParaRPr lang="fr-FR" sz="3600" b="1" dirty="0"/>
          </a:p>
          <a:p>
            <a:pPr>
              <a:buNone/>
            </a:pPr>
            <a:r>
              <a:rPr lang="fr-FR" sz="3600" b="1" dirty="0" smtClean="0"/>
              <a:t>						</a:t>
            </a:r>
          </a:p>
          <a:p>
            <a:pPr>
              <a:buNone/>
            </a:pPr>
            <a:r>
              <a:rPr lang="fr-FR" sz="3600" b="1" dirty="0"/>
              <a:t>	</a:t>
            </a:r>
            <a:r>
              <a:rPr lang="fr-FR" sz="3600" b="1" dirty="0" smtClean="0"/>
              <a:t>					3- </a:t>
            </a:r>
            <a:r>
              <a:rPr lang="fr-FR" sz="3600" b="1" dirty="0"/>
              <a:t>S'inscrire au collège</a:t>
            </a:r>
          </a:p>
          <a:p>
            <a:endParaRPr lang="fr-FR" sz="36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566" y="1619673"/>
            <a:ext cx="2832573" cy="188133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7111"/>
            <a:ext cx="3054169" cy="2028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u="sng" dirty="0" smtClean="0"/>
              <a:t>L’encadrement des élèves</a:t>
            </a:r>
            <a:endParaRPr lang="fr-FR" sz="4000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7514" y="1484784"/>
            <a:ext cx="7886700" cy="4351338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fr-FR" dirty="0" smtClean="0"/>
              <a:t> 16 personnels </a:t>
            </a:r>
            <a:r>
              <a:rPr lang="fr-FR" dirty="0"/>
              <a:t>enseignants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 8 personnels </a:t>
            </a:r>
            <a:r>
              <a:rPr lang="fr-FR" dirty="0"/>
              <a:t>de vie scolaire 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 10 personnels </a:t>
            </a:r>
            <a:r>
              <a:rPr lang="fr-FR" dirty="0"/>
              <a:t>de services et administratifs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 Une infirmière présente 2 jours / semaine</a:t>
            </a:r>
            <a:endParaRPr lang="fr-FR" dirty="0"/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 Des </a:t>
            </a:r>
            <a:r>
              <a:rPr lang="fr-FR" dirty="0"/>
              <a:t>permanences </a:t>
            </a:r>
            <a:r>
              <a:rPr lang="fr-FR" dirty="0" smtClean="0"/>
              <a:t>d’une assistante sociale, </a:t>
            </a:r>
            <a:r>
              <a:rPr lang="fr-FR" dirty="0"/>
              <a:t>d’une </a:t>
            </a:r>
            <a:r>
              <a:rPr lang="fr-FR" dirty="0" smtClean="0"/>
              <a:t>psychologue et d’une </a:t>
            </a:r>
            <a:r>
              <a:rPr lang="fr-FR" dirty="0"/>
              <a:t>médecin scolaire</a:t>
            </a:r>
          </a:p>
          <a:p>
            <a:pPr>
              <a:buFont typeface="Wingdings" pitchFamily="2" charset="2"/>
              <a:buChar char="ü"/>
            </a:pPr>
            <a:endParaRPr lang="fr-FR" dirty="0" smtClean="0"/>
          </a:p>
          <a:p>
            <a:pPr>
              <a:buFont typeface="Wingdings" pitchFamily="2" charset="2"/>
              <a:buChar char="ü"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221088"/>
            <a:ext cx="3347864" cy="2510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u="sng" dirty="0" smtClean="0"/>
              <a:t>Un collège à taille humaine</a:t>
            </a:r>
            <a:endParaRPr lang="fr-FR" sz="3600" u="sng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Cette année, 180 élèves  (90% déjeunent à la cantine, 2/3 utilisent les transports scolaires)</a:t>
            </a:r>
          </a:p>
          <a:p>
            <a:endParaRPr lang="fr-FR" dirty="0" smtClean="0"/>
          </a:p>
          <a:p>
            <a:pPr>
              <a:buNone/>
            </a:pPr>
            <a:r>
              <a:rPr lang="fr-FR" dirty="0" smtClean="0"/>
              <a:t>						44 élèves prévus en 6</a:t>
            </a:r>
            <a:r>
              <a:rPr lang="fr-FR" baseline="30000" dirty="0" smtClean="0"/>
              <a:t>ème</a:t>
            </a:r>
            <a:r>
              <a:rPr lang="fr-FR" dirty="0"/>
              <a:t> </a:t>
            </a:r>
            <a:r>
              <a:rPr lang="fr-FR" dirty="0" smtClean="0"/>
              <a:t>l’an prochain 					(2 classes de 22 élèves)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Effectifs en augmentation globalement </a:t>
            </a:r>
          </a:p>
          <a:p>
            <a:pPr>
              <a:buNone/>
            </a:pPr>
            <a:r>
              <a:rPr lang="fr-FR" dirty="0" smtClean="0"/>
              <a:t>sur l’ensemble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521" y="4293096"/>
            <a:ext cx="3035829" cy="227687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564904"/>
            <a:ext cx="2798952" cy="1865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u="sng" dirty="0" smtClean="0"/>
              <a:t>Le secteur de recrutement</a:t>
            </a:r>
            <a:endParaRPr lang="fr-FR" sz="3600" u="sng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76" y="1690689"/>
            <a:ext cx="7886700" cy="43212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r-FR" sz="3600" u="sng" dirty="0" smtClean="0"/>
              <a:t>Un collège où les élèves réussissent</a:t>
            </a:r>
            <a:endParaRPr lang="fr-FR" sz="3600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Résultats au DNB 2020</a:t>
            </a:r>
          </a:p>
          <a:p>
            <a:pPr lvl="1"/>
            <a:r>
              <a:rPr lang="fr-FR" dirty="0" smtClean="0"/>
              <a:t>95% </a:t>
            </a:r>
            <a:r>
              <a:rPr lang="fr-FR" dirty="0"/>
              <a:t>de </a:t>
            </a:r>
            <a:r>
              <a:rPr lang="fr-FR" dirty="0" smtClean="0"/>
              <a:t>réussite</a:t>
            </a:r>
            <a:endParaRPr lang="fr-FR" dirty="0"/>
          </a:p>
          <a:p>
            <a:pPr lvl="1"/>
            <a:r>
              <a:rPr lang="fr-FR" dirty="0"/>
              <a:t>Taux de </a:t>
            </a:r>
            <a:r>
              <a:rPr lang="fr-FR" dirty="0" smtClean="0"/>
              <a:t>mentions de 78%</a:t>
            </a:r>
            <a:endParaRPr lang="fr-FR" dirty="0"/>
          </a:p>
          <a:p>
            <a:pPr lvl="1"/>
            <a:r>
              <a:rPr lang="fr-FR" dirty="0" smtClean="0"/>
              <a:t>90% sur la session 2019</a:t>
            </a:r>
            <a:endParaRPr lang="fr-FR" dirty="0"/>
          </a:p>
          <a:p>
            <a:r>
              <a:rPr lang="fr-FR" dirty="0" smtClean="0"/>
              <a:t>Orientation après la 3</a:t>
            </a:r>
            <a:r>
              <a:rPr lang="fr-FR" baseline="30000" dirty="0" smtClean="0"/>
              <a:t>ème</a:t>
            </a:r>
          </a:p>
          <a:p>
            <a:pPr lvl="1"/>
            <a:r>
              <a:rPr lang="fr-FR" dirty="0"/>
              <a:t>en </a:t>
            </a:r>
            <a:r>
              <a:rPr lang="fr-FR" dirty="0" smtClean="0"/>
              <a:t>2GT : 67%, au-dessus des références académiques</a:t>
            </a:r>
            <a:endParaRPr lang="fr-FR" dirty="0"/>
          </a:p>
          <a:p>
            <a:pPr lvl="1"/>
            <a:r>
              <a:rPr lang="fr-FR" dirty="0" smtClean="0"/>
              <a:t>En 2Pro : 30%</a:t>
            </a:r>
            <a:endParaRPr lang="fr-FR" dirty="0"/>
          </a:p>
          <a:p>
            <a:r>
              <a:rPr lang="fr-FR" dirty="0" smtClean="0"/>
              <a:t>Un climat scolaire serein et une taille d’établissement qui permet des relations humaines de qualité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03648"/>
            <a:ext cx="2476500" cy="17526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806212"/>
            <a:ext cx="2451664" cy="183874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375" y="4800136"/>
            <a:ext cx="2459765" cy="1844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u="sng" dirty="0" smtClean="0"/>
              <a:t>Un collège fonctionnel</a:t>
            </a:r>
            <a:endParaRPr lang="fr-FR" sz="3600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 lvl="1"/>
            <a:endParaRPr lang="fr-FR" dirty="0" smtClean="0"/>
          </a:p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22" y="1349122"/>
            <a:ext cx="2642600" cy="19819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650" y="1371173"/>
            <a:ext cx="4877128" cy="325141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22" y="3335529"/>
            <a:ext cx="2642600" cy="198195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28" y="5317479"/>
            <a:ext cx="2651787" cy="198884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498" y="3962724"/>
            <a:ext cx="4879708" cy="36597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algn="ctr"/>
            <a:r>
              <a:rPr lang="fr-FR" u="sng" dirty="0" smtClean="0"/>
              <a:t>Un collège connecté</a:t>
            </a:r>
            <a:endParaRPr lang="fr-FR" u="sng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86" y="1772816"/>
            <a:ext cx="7886700" cy="3204373"/>
          </a:xfrm>
        </p:spPr>
      </p:pic>
      <p:sp>
        <p:nvSpPr>
          <p:cNvPr id="6" name="ZoneTexte 5"/>
          <p:cNvSpPr txBox="1"/>
          <p:nvPr/>
        </p:nvSpPr>
        <p:spPr>
          <a:xfrm>
            <a:off x="827584" y="5301208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https://jverne-lepouliguen.loire-atlantique.e-lyco.fr/</a:t>
            </a:r>
          </a:p>
        </p:txBody>
      </p:sp>
    </p:spTree>
    <p:extLst>
      <p:ext uri="{BB962C8B-B14F-4D97-AF65-F5344CB8AC3E}">
        <p14:creationId xmlns:p14="http://schemas.microsoft.com/office/powerpoint/2010/main" val="283359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88640"/>
            <a:ext cx="9372600" cy="5904655"/>
          </a:xfrm>
        </p:spPr>
      </p:pic>
    </p:spTree>
    <p:extLst>
      <p:ext uri="{BB962C8B-B14F-4D97-AF65-F5344CB8AC3E}">
        <p14:creationId xmlns:p14="http://schemas.microsoft.com/office/powerpoint/2010/main" val="356685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1570</TotalTime>
  <Words>531</Words>
  <Application>Microsoft Office PowerPoint</Application>
  <PresentationFormat>Affichage à l'écran (4:3)</PresentationFormat>
  <Paragraphs>123</Paragraphs>
  <Slides>16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Thème Office</vt:lpstr>
      <vt:lpstr>Réunion de présentation du collège - École Paul LESAGE - 14 janvier 2021</vt:lpstr>
      <vt:lpstr>Présentation</vt:lpstr>
      <vt:lpstr>L’encadrement des élèves</vt:lpstr>
      <vt:lpstr>Un collège à taille humaine</vt:lpstr>
      <vt:lpstr>Le secteur de recrutement</vt:lpstr>
      <vt:lpstr>Un collège où les élèves réussissent</vt:lpstr>
      <vt:lpstr>Un collège fonctionnel</vt:lpstr>
      <vt:lpstr>Un collège connecté</vt:lpstr>
      <vt:lpstr>Présentation PowerPoint</vt:lpstr>
      <vt:lpstr>Un collège situé dans un  environnement privilégié</vt:lpstr>
      <vt:lpstr>Une offre éducative riche et proche des besoins de nos élèves</vt:lpstr>
      <vt:lpstr>Présentation PowerPoint</vt:lpstr>
      <vt:lpstr>Un cadre clair et structurant</vt:lpstr>
      <vt:lpstr>La proximité sur le suivi des élèves</vt:lpstr>
      <vt:lpstr>S’inscrire au collège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pl</dc:creator>
  <cp:lastModifiedBy>principal</cp:lastModifiedBy>
  <cp:revision>54</cp:revision>
  <dcterms:created xsi:type="dcterms:W3CDTF">2018-01-11T11:57:05Z</dcterms:created>
  <dcterms:modified xsi:type="dcterms:W3CDTF">2021-01-14T16:18:43Z</dcterms:modified>
</cp:coreProperties>
</file>